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9" r:id="rId3"/>
    <p:sldId id="270" r:id="rId4"/>
    <p:sldId id="271" r:id="rId5"/>
    <p:sldId id="272" r:id="rId6"/>
    <p:sldId id="273" r:id="rId7"/>
    <p:sldId id="266" r:id="rId8"/>
    <p:sldId id="267" r:id="rId9"/>
    <p:sldId id="259" r:id="rId10"/>
    <p:sldId id="264" r:id="rId11"/>
    <p:sldId id="263" r:id="rId12"/>
    <p:sldId id="25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68"/>
    <p:restoredTop sz="94643"/>
  </p:normalViewPr>
  <p:slideViewPr>
    <p:cSldViewPr snapToGrid="0" snapToObjects="1">
      <p:cViewPr>
        <p:scale>
          <a:sx n="76" d="100"/>
          <a:sy n="76" d="100"/>
        </p:scale>
        <p:origin x="288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tiff>
</file>

<file path=ppt/media/image10.tiff>
</file>

<file path=ppt/media/image11.tiff>
</file>

<file path=ppt/media/image12.png>
</file>

<file path=ppt/media/image2.tiff>
</file>

<file path=ppt/media/image3.tiff>
</file>

<file path=ppt/media/image4.jpg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C3CDE-0D4E-2742-91FD-A21DD01DD9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100E5A-BB88-D641-8F13-ADA0391255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6A43A2-63E4-B848-8718-5CB1A9E48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770CB-3A54-8F4B-AF72-7474DC558DD4}" type="datetimeFigureOut">
              <a:rPr lang="en-US" smtClean="0"/>
              <a:t>3/17/18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DB5AA7-2DF5-CA4B-86F9-C28200161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BFED9B-4367-9F49-B99C-53877E323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B082D-750D-674D-83A5-74E4FDA0A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3341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15DDD-1C97-AE46-A975-BB9208625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4445BF-3354-2C40-B277-E6E6E37019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B73F5B-2927-A046-812F-66F6521D21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770CB-3A54-8F4B-AF72-7474DC558DD4}" type="datetimeFigureOut">
              <a:rPr lang="en-US" smtClean="0"/>
              <a:t>3/17/18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0487E6-C771-5C4C-B2B6-68181206FC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A431C9-5444-3843-B6BD-2A176AAED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B082D-750D-674D-83A5-74E4FDA0A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626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CA1230-9F10-CD43-8F26-F63E5DD488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B8989F-59DC-DC4F-8721-0398DB7E9A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8C5FD7-409E-8040-A567-F4A2C0AFC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770CB-3A54-8F4B-AF72-7474DC558DD4}" type="datetimeFigureOut">
              <a:rPr lang="en-US" smtClean="0"/>
              <a:t>3/17/18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4E6B1B-4E69-454C-AD5C-1CBFF5052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68C834-00E8-4644-A389-FD10870952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B082D-750D-674D-83A5-74E4FDA0A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299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A55A66-B6F4-724D-8D5A-7768BEAF8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AA6D8B-B46B-984D-9153-5F5E153BA4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BE09ED-F0F3-E64F-AA95-0B89D7B109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770CB-3A54-8F4B-AF72-7474DC558DD4}" type="datetimeFigureOut">
              <a:rPr lang="en-US" smtClean="0"/>
              <a:t>3/17/18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9E2BF5-410B-7845-8D06-3499BECE4B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DBA5A2-9ABE-6E45-845D-BF957B05B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B082D-750D-674D-83A5-74E4FDA0A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26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2EF23-C59A-0241-A2EB-4A54EE04D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592258-0903-4341-AC54-F98F29DB24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97EBCF-A2BB-4F40-85A4-16572BC96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770CB-3A54-8F4B-AF72-7474DC558DD4}" type="datetimeFigureOut">
              <a:rPr lang="en-US" smtClean="0"/>
              <a:t>3/17/18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6DFB2B-3EBE-4B4C-9A39-A6C2F637B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F4774B-54F4-1B43-A63A-E2334582B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B082D-750D-674D-83A5-74E4FDA0A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8786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909B8-24F5-B346-AA88-B79B3C1C96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0128DC-36EA-3D48-AE02-D7DEC24C44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FA75E2-B25A-4A4B-B96D-3A08CCE8F4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DE39F4-AB88-1B40-8E1B-3DFDEC22E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770CB-3A54-8F4B-AF72-7474DC558DD4}" type="datetimeFigureOut">
              <a:rPr lang="en-US" smtClean="0"/>
              <a:t>3/17/18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91A077-7056-C047-86FA-751AF7662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77710D-9DA4-AC4A-9682-744551A857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B082D-750D-674D-83A5-74E4FDA0A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2137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6C52A-71B6-BE43-B9BE-17AB59771C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8D4C39-F117-B74F-AF83-16F9C1F82F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4EFDFE-9419-2B4E-8724-792A1E4F89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7906593-5187-5847-B532-F8C09F803D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D47255-C8C5-D647-9E21-BA8EE9E14E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36B3F76-0589-CB4B-963B-297616A767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770CB-3A54-8F4B-AF72-7474DC558DD4}" type="datetimeFigureOut">
              <a:rPr lang="en-US" smtClean="0"/>
              <a:t>3/17/18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C61BE1B-787B-3141-9D34-7B9789177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844469-5AAB-B845-B89F-E4F8B4AF0D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B082D-750D-674D-83A5-74E4FDA0A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08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08D116-FBDF-8349-ACFB-764134902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A2DB1E-3B0D-CF44-8826-5645DF207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770CB-3A54-8F4B-AF72-7474DC558DD4}" type="datetimeFigureOut">
              <a:rPr lang="en-US" smtClean="0"/>
              <a:t>3/17/18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F3FF06-5701-104C-A634-20624748D1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9DD4A5-FB70-5843-AACF-9F83A671D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B082D-750D-674D-83A5-74E4FDA0A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470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6A7FDFC-1EF4-7543-A1C9-03D8DE0C7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770CB-3A54-8F4B-AF72-7474DC558DD4}" type="datetimeFigureOut">
              <a:rPr lang="en-US" smtClean="0"/>
              <a:t>3/17/18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833A21-974A-D34E-A51B-B8880233B3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5644C9-1569-D644-AA42-B416DC6CC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B082D-750D-674D-83A5-74E4FDA0A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5285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DB6AF-5436-1946-9601-0586A026E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CBAD7C-4974-0947-94C1-D923BA912F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5F0B96-555E-4541-AED9-9733EC6CD2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D55E1C-9730-F743-829F-FA2F26A9E3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770CB-3A54-8F4B-AF72-7474DC558DD4}" type="datetimeFigureOut">
              <a:rPr lang="en-US" smtClean="0"/>
              <a:t>3/17/18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552A9A-9DF9-124A-89E8-A3571FBE0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EC9E77-9FE7-1144-9728-354F407CE7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B082D-750D-674D-83A5-74E4FDA0A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9154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20BEC-0956-3C46-8CC0-D025994CF5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4BFB30-FBEB-8D4F-B241-530E21BC4C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A2EA7B-F2C6-6640-96E7-14B24D0A50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3FBA55-2A31-0E4D-8F25-94615B9489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770CB-3A54-8F4B-AF72-7474DC558DD4}" type="datetimeFigureOut">
              <a:rPr lang="en-US" smtClean="0"/>
              <a:t>3/17/18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891143-4DF6-1D44-93EA-F7C2270DA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ED1AAD-7003-A64F-92F8-3F448046D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B082D-750D-674D-83A5-74E4FDA0A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3771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90984D-91CB-E842-9080-3B7F2302B0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BB5901-6BD9-954A-A96A-B1D50EDA71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9B4BD-3A1A-9246-9080-30DF889A66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C770CB-3A54-8F4B-AF72-7474DC558DD4}" type="datetimeFigureOut">
              <a:rPr lang="en-US" smtClean="0"/>
              <a:t>3/17/18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F756A7-6314-E840-911C-83E6875A55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0AB604-62F5-A041-83FA-555C33911B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EB082D-750D-674D-83A5-74E4FDA0A3E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7F0703C-45EF-054D-B9BE-42F3CF74813F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1222830" y="5958079"/>
            <a:ext cx="899921" cy="899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3076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://64.111.127.166/origin-destination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tif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86DF4-F9B1-C140-B439-D29AEF7557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36324" y="1831279"/>
            <a:ext cx="9144000" cy="2387600"/>
          </a:xfrm>
        </p:spPr>
        <p:txBody>
          <a:bodyPr/>
          <a:lstStyle/>
          <a:p>
            <a:pPr algn="l"/>
            <a:r>
              <a:rPr lang="en-US" b="1" dirty="0"/>
              <a:t>Branch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4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B49B21-D17F-3948-8015-8553988718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36324" y="4310954"/>
            <a:ext cx="9144000" cy="1655762"/>
          </a:xfrm>
        </p:spPr>
        <p:txBody>
          <a:bodyPr/>
          <a:lstStyle/>
          <a:p>
            <a:pPr algn="l"/>
            <a:r>
              <a:rPr lang="en-US" b="1" dirty="0"/>
              <a:t>BART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Analytics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077D58-2C96-6947-8C52-11CD2E896E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7874" y="3376007"/>
            <a:ext cx="5080000" cy="3251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EBC2EAF-A532-AB42-BB97-F50893F5A3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0059" y="5145178"/>
            <a:ext cx="971151" cy="1447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3303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71CB8-F343-414A-B34C-4DF171EA7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DA01CD-0C44-E140-AED6-10A77173C3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Bart.gov</a:t>
            </a:r>
            <a:r>
              <a:rPr lang="en-US" dirty="0"/>
              <a:t> ridership raw data: </a:t>
            </a:r>
            <a:r>
              <a:rPr lang="en-US" dirty="0">
                <a:hlinkClick r:id="rId2"/>
              </a:rPr>
              <a:t>http://64.111.127.166/origin-destination/</a:t>
            </a:r>
            <a:endParaRPr lang="en-US" dirty="0"/>
          </a:p>
          <a:p>
            <a:r>
              <a:rPr lang="en-US" dirty="0"/>
              <a:t>Twitter API</a:t>
            </a:r>
          </a:p>
        </p:txBody>
      </p:sp>
    </p:spTree>
    <p:extLst>
      <p:ext uri="{BB962C8B-B14F-4D97-AF65-F5344CB8AC3E}">
        <p14:creationId xmlns:p14="http://schemas.microsoft.com/office/powerpoint/2010/main" val="4289456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04B545-53B1-2A49-B39B-2D4BE5693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terms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170BDF-E788-E846-9E22-5B1F0BCD53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Throughput: Number of people that click in/out of a station</a:t>
            </a:r>
          </a:p>
        </p:txBody>
      </p:sp>
    </p:spTree>
    <p:extLst>
      <p:ext uri="{BB962C8B-B14F-4D97-AF65-F5344CB8AC3E}">
        <p14:creationId xmlns:p14="http://schemas.microsoft.com/office/powerpoint/2010/main" val="31052810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077261-F701-144B-9A8D-EA4398F19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Split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215573-106A-3B4C-9588-88E3823B60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/>
              <a:t>Melody</a:t>
            </a:r>
          </a:p>
          <a:p>
            <a:pPr>
              <a:buFontTx/>
              <a:buChar char="-"/>
            </a:pPr>
            <a:r>
              <a:rPr lang="en-US" dirty="0"/>
              <a:t>Seasonality</a:t>
            </a:r>
          </a:p>
          <a:p>
            <a:pPr>
              <a:buFontTx/>
              <a:buChar char="-"/>
            </a:pPr>
            <a:r>
              <a:rPr lang="en-US" dirty="0"/>
              <a:t>Hourly trends – when should I ride Bart if I don’t want a crowded train</a:t>
            </a:r>
          </a:p>
          <a:p>
            <a:pPr marL="0" indent="0">
              <a:buNone/>
            </a:pPr>
            <a:r>
              <a:rPr lang="en-US" dirty="0" err="1"/>
              <a:t>Mayur</a:t>
            </a:r>
            <a:r>
              <a:rPr lang="en-US" dirty="0"/>
              <a:t>/Tony</a:t>
            </a:r>
          </a:p>
          <a:p>
            <a:r>
              <a:rPr lang="en-US" dirty="0"/>
              <a:t>What is the increase in ridership during the </a:t>
            </a:r>
            <a:r>
              <a:rPr lang="en-US" dirty="0" err="1"/>
              <a:t>Superbowl</a:t>
            </a:r>
            <a:r>
              <a:rPr lang="en-US" dirty="0"/>
              <a:t> 2016? </a:t>
            </a:r>
          </a:p>
          <a:p>
            <a:pPr lvl="1"/>
            <a:r>
              <a:rPr lang="en-US" dirty="0" err="1"/>
              <a:t>Heatmap</a:t>
            </a:r>
            <a:r>
              <a:rPr lang="en-US" dirty="0"/>
              <a:t> by day</a:t>
            </a:r>
          </a:p>
          <a:p>
            <a:r>
              <a:rPr lang="en-US" dirty="0"/>
              <a:t>Where people are boarding the Bart the most?</a:t>
            </a:r>
          </a:p>
          <a:p>
            <a:pPr lvl="1"/>
            <a:r>
              <a:rPr lang="en-US" dirty="0"/>
              <a:t>Bubble plot by station/map</a:t>
            </a:r>
          </a:p>
          <a:p>
            <a:r>
              <a:rPr lang="en-US" dirty="0"/>
              <a:t>Where people are exiting the Bart the most?</a:t>
            </a:r>
          </a:p>
          <a:p>
            <a:pPr marL="0" indent="0">
              <a:buNone/>
            </a:pPr>
            <a:r>
              <a:rPr lang="en-US" dirty="0"/>
              <a:t>Lena</a:t>
            </a:r>
          </a:p>
          <a:p>
            <a:pPr>
              <a:buFontTx/>
              <a:buChar char="-"/>
            </a:pPr>
            <a:r>
              <a:rPr lang="en-US" dirty="0"/>
              <a:t>Bart delays last ~2yrs</a:t>
            </a:r>
          </a:p>
          <a:p>
            <a:pPr lvl="1">
              <a:buFontTx/>
              <a:buChar char="-"/>
            </a:pPr>
            <a:r>
              <a:rPr lang="en-US" dirty="0"/>
              <a:t>Weather affected?</a:t>
            </a:r>
          </a:p>
          <a:p>
            <a:pPr lvl="1">
              <a:buFontTx/>
              <a:buChar char="-"/>
            </a:pPr>
            <a:r>
              <a:rPr lang="en-US" dirty="0"/>
              <a:t>Trends: When not to ride BART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08656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24000"/>
            <a:lum/>
          </a:blip>
          <a:srcRect/>
          <a:stretch>
            <a:fillRect l="-8000" r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3">
            <a:extLst>
              <a:ext uri="{FF2B5EF4-FFF2-40B4-BE49-F238E27FC236}">
                <a16:creationId xmlns:a16="http://schemas.microsoft.com/office/drawing/2014/main" id="{5B74B2A1-D811-5A45-9FB6-0C3CB44D328A}"/>
              </a:ext>
            </a:extLst>
          </p:cNvPr>
          <p:cNvSpPr txBox="1">
            <a:spLocks/>
          </p:cNvSpPr>
          <p:nvPr/>
        </p:nvSpPr>
        <p:spPr>
          <a:xfrm>
            <a:off x="456293" y="0"/>
            <a:ext cx="10515600" cy="28527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>
                <a:solidFill>
                  <a:schemeClr val="accent1"/>
                </a:solidFill>
              </a:rPr>
              <a:t>To ride or not to ride Bart?</a:t>
            </a:r>
          </a:p>
        </p:txBody>
      </p:sp>
    </p:spTree>
    <p:extLst>
      <p:ext uri="{BB962C8B-B14F-4D97-AF65-F5344CB8AC3E}">
        <p14:creationId xmlns:p14="http://schemas.microsoft.com/office/powerpoint/2010/main" val="27475176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54C7CC-0372-704E-8DFE-C1267BF92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 Bowl Impact–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Origin station (Jan-Feb)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530D20D-314C-014B-A244-22B3B89520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334" y="1365807"/>
            <a:ext cx="10312399" cy="5432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9567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229747-AE69-B041-A15B-06110BA29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 Bowl Impact–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Destination (Jan-Feb)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BB5A86F-ECE0-7845-8429-1E7007BE68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0333" y="1284114"/>
            <a:ext cx="10591799" cy="5482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1617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C56A67-A20E-5E4D-A74E-238273B859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Weekday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Impact</a:t>
            </a:r>
            <a:r>
              <a:rPr lang="en-US" dirty="0"/>
              <a:t> 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C8596AD-D0C6-3140-BC2E-62A617C65C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74800" y="1458542"/>
            <a:ext cx="7924800" cy="5333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06949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93677F-E46B-D643-A069-0BF50D480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Learnings –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Weekdays indexing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3AC8758-C283-5446-8ABF-1F235EC414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690688"/>
            <a:ext cx="11107218" cy="197141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42D260C-6030-1647-B90B-3B060952DF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12779" y="3685673"/>
            <a:ext cx="2476500" cy="2984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7C9EA57-0C26-A54A-8879-2981E6C2EF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4976" y="3662099"/>
            <a:ext cx="2064274" cy="309058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DA4D993-54F9-6F43-A1C2-678C8B8DEDA8}"/>
              </a:ext>
            </a:extLst>
          </p:cNvPr>
          <p:cNvSpPr/>
          <p:nvPr/>
        </p:nvSpPr>
        <p:spPr>
          <a:xfrm>
            <a:off x="460303" y="3795593"/>
            <a:ext cx="2040046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Before</a:t>
            </a:r>
            <a:endParaRPr lang="en-US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B093AFB-BFF3-174B-996C-9185DAF995B2}"/>
              </a:ext>
            </a:extLst>
          </p:cNvPr>
          <p:cNvSpPr/>
          <p:nvPr/>
        </p:nvSpPr>
        <p:spPr>
          <a:xfrm>
            <a:off x="5052666" y="3862336"/>
            <a:ext cx="2040046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After </a:t>
            </a:r>
            <a:endParaRPr lang="en-US" sz="54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5409E4B3-FD8F-6F41-9BF8-7E816B549675}"/>
              </a:ext>
            </a:extLst>
          </p:cNvPr>
          <p:cNvSpPr/>
          <p:nvPr/>
        </p:nvSpPr>
        <p:spPr>
          <a:xfrm>
            <a:off x="6584474" y="4118759"/>
            <a:ext cx="295809" cy="13348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3B65441E-6217-1E40-A608-B1E54513A873}"/>
              </a:ext>
            </a:extLst>
          </p:cNvPr>
          <p:cNvSpPr/>
          <p:nvPr/>
        </p:nvSpPr>
        <p:spPr>
          <a:xfrm>
            <a:off x="2120514" y="4118759"/>
            <a:ext cx="379835" cy="13348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6182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98F65-F399-EA4B-AD1C-D9EA1EBA45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Learnings –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Side-by-Side bars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7DE5742-902C-C845-8ED5-B659958274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842" y="2015065"/>
            <a:ext cx="11629815" cy="3742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21535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98F65-F399-EA4B-AD1C-D9EA1EBA45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Code: Key Learnings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86EA89-7394-9B47-85DB-EDE2EE06A5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029" t="43112" r="9992" b="37528"/>
          <a:stretch/>
        </p:blipFill>
        <p:spPr>
          <a:xfrm>
            <a:off x="838200" y="2301410"/>
            <a:ext cx="8751870" cy="212675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AB75673-565A-2249-9C2A-2A0B52D1EACC}"/>
              </a:ext>
            </a:extLst>
          </p:cNvPr>
          <p:cNvSpPr txBox="1"/>
          <p:nvPr/>
        </p:nvSpPr>
        <p:spPr>
          <a:xfrm>
            <a:off x="923192" y="1811383"/>
            <a:ext cx="7227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Annotate: Add notes directly to the chart</a:t>
            </a:r>
          </a:p>
        </p:txBody>
      </p:sp>
    </p:spTree>
    <p:extLst>
      <p:ext uri="{BB962C8B-B14F-4D97-AF65-F5344CB8AC3E}">
        <p14:creationId xmlns:p14="http://schemas.microsoft.com/office/powerpoint/2010/main" val="30211378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B25B3-7D02-B74C-958A-0B31302D5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C2EDCC-6D72-8546-9FEB-3C0D9A0A3B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469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2351</TotalTime>
  <Words>162</Words>
  <Application>Microsoft Macintosh PowerPoint</Application>
  <PresentationFormat>Widescreen</PresentationFormat>
  <Paragraphs>32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Branch4</vt:lpstr>
      <vt:lpstr>PowerPoint Presentation</vt:lpstr>
      <vt:lpstr>Super Bowl Impact– Origin station (Jan-Feb)</vt:lpstr>
      <vt:lpstr>Super Bowl Impact– Destination (Jan-Feb)</vt:lpstr>
      <vt:lpstr>Weekday Impact </vt:lpstr>
      <vt:lpstr>Key Learnings – Weekdays indexing</vt:lpstr>
      <vt:lpstr>Key Learnings – Side-by-Side bars</vt:lpstr>
      <vt:lpstr>Code: Key Learnings</vt:lpstr>
      <vt:lpstr>Appendix</vt:lpstr>
      <vt:lpstr>Resources used</vt:lpstr>
      <vt:lpstr>Key terms</vt:lpstr>
      <vt:lpstr>Split 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Branch 4</dc:title>
  <dc:creator>Melody Lamphear</dc:creator>
  <cp:lastModifiedBy>Ritu Bandi</cp:lastModifiedBy>
  <cp:revision>25</cp:revision>
  <dcterms:created xsi:type="dcterms:W3CDTF">2018-03-16T03:52:14Z</dcterms:created>
  <dcterms:modified xsi:type="dcterms:W3CDTF">2018-03-18T06:02:40Z</dcterms:modified>
</cp:coreProperties>
</file>

<file path=docProps/thumbnail.jpeg>
</file>